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notesMasterIdLst>
    <p:notesMasterId r:id="rId21"/>
  </p:notesMasterIdLst>
  <p:sldIdLst>
    <p:sldId id="256" r:id="rId4"/>
    <p:sldId id="414" r:id="rId5"/>
    <p:sldId id="418" r:id="rId6"/>
    <p:sldId id="419" r:id="rId7"/>
    <p:sldId id="430" r:id="rId8"/>
    <p:sldId id="431" r:id="rId9"/>
    <p:sldId id="436" r:id="rId10"/>
    <p:sldId id="434" r:id="rId11"/>
    <p:sldId id="433" r:id="rId12"/>
    <p:sldId id="435" r:id="rId13"/>
    <p:sldId id="437" r:id="rId14"/>
    <p:sldId id="442" r:id="rId15"/>
    <p:sldId id="443" r:id="rId16"/>
    <p:sldId id="439" r:id="rId17"/>
    <p:sldId id="440" r:id="rId18"/>
    <p:sldId id="441" r:id="rId19"/>
    <p:sldId id="422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9EA9B9"/>
    <a:srgbClr val="D6DCE5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01"/>
    <p:restoredTop sz="84190" autoAdjust="0"/>
  </p:normalViewPr>
  <p:slideViewPr>
    <p:cSldViewPr snapToGrid="0">
      <p:cViewPr>
        <p:scale>
          <a:sx n="119" d="100"/>
          <a:sy n="119" d="100"/>
        </p:scale>
        <p:origin x="144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E085E-CA39-4985-B1BF-BA94D6F55088}" type="datetimeFigureOut">
              <a:rPr lang="ko-KR" altLang="en-US" smtClean="0"/>
              <a:t>2025. 4. 4.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606A-07B5-4BE0-946D-EDA998E142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508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772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738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641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417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050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827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861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454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251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F606A-07B5-4BE0-946D-EDA998E142B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487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6AC747-CE37-4F70-8EBC-1B56ECE812AB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630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2873BA-FEF6-4B36-9F96-5DA14A1E2F68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2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E4E9562-9C17-4372-85D1-FFC46DC99AAE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22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0" y="365760"/>
            <a:ext cx="9794387" cy="53154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744" y="1324598"/>
            <a:ext cx="10922983" cy="48555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9EE1CB-18FD-4F97-921C-1D4835568437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54F3E9-3891-D757-C50F-F91992E0A2DC}"/>
              </a:ext>
            </a:extLst>
          </p:cNvPr>
          <p:cNvSpPr/>
          <p:nvPr userDrawn="1"/>
        </p:nvSpPr>
        <p:spPr>
          <a:xfrm>
            <a:off x="437744" y="965763"/>
            <a:ext cx="8364612" cy="45719"/>
          </a:xfrm>
          <a:prstGeom prst="rect">
            <a:avLst/>
          </a:prstGeom>
          <a:gradFill>
            <a:gsLst>
              <a:gs pos="0">
                <a:schemeClr val="bg1"/>
              </a:gs>
              <a:gs pos="0">
                <a:schemeClr val="bg2">
                  <a:shade val="67500"/>
                  <a:satMod val="115000"/>
                  <a:alpha val="98000"/>
                  <a:lumMod val="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F2B49EF-45D1-1D7E-DAC7-5C36D0702092}"/>
              </a:ext>
            </a:extLst>
          </p:cNvPr>
          <p:cNvSpPr/>
          <p:nvPr userDrawn="1"/>
        </p:nvSpPr>
        <p:spPr>
          <a:xfrm>
            <a:off x="2661091" y="6362698"/>
            <a:ext cx="9158218" cy="5005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shade val="67500"/>
                  <a:satMod val="115000"/>
                  <a:alpha val="98000"/>
                  <a:lumMod val="0"/>
                </a:scheme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3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909422-CFB7-42C6-8AA2-A1472A52F5DC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71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0DB58CF-529A-4451-9939-F6168760CF0A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3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B64399-EA23-4C5A-ACA5-A75593CB8DA8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25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34098F0-9D89-4795-8303-9A71526FBF67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14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37D8DD0-62C4-4358-B46D-D3CC6854E1DD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90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8D7A8F-E021-46AC-9B15-D0E4F8C4E959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81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0DCE00-3A7D-4F3B-B41D-494CC284CA4D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309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E047A37-A9AE-4A9E-A814-F71FF98CEC55}" type="datetime1">
              <a:rPr lang="ko-KR" altLang="en-US" smtClean="0"/>
              <a:pPr/>
              <a:t>2025. 4. 4.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1E8F2-D7DA-47AE-9DAA-01B65DE220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043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서울남산체 EB" panose="02020503020101020101" pitchFamily="18" charset="-127"/>
          <a:ea typeface="서울남산체 EB" panose="020205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B810AFA-1047-20BF-94BC-D53E7267D912}"/>
              </a:ext>
            </a:extLst>
          </p:cNvPr>
          <p:cNvSpPr/>
          <p:nvPr/>
        </p:nvSpPr>
        <p:spPr>
          <a:xfrm>
            <a:off x="6927" y="0"/>
            <a:ext cx="12192000" cy="532563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17CE9D-0565-1C97-F23D-6673BDBB68A6}"/>
              </a:ext>
            </a:extLst>
          </p:cNvPr>
          <p:cNvSpPr/>
          <p:nvPr/>
        </p:nvSpPr>
        <p:spPr>
          <a:xfrm>
            <a:off x="0" y="6325437"/>
            <a:ext cx="12192000" cy="532563"/>
          </a:xfrm>
          <a:prstGeom prst="rect">
            <a:avLst/>
          </a:prstGeom>
          <a:gradFill flip="none" rotWithShape="1">
            <a:gsLst>
              <a:gs pos="79000">
                <a:schemeClr val="accent5">
                  <a:lumMod val="75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  <a:gs pos="97000">
                <a:schemeClr val="accent1">
                  <a:lumMod val="7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C875549-D0E3-EE79-45F8-A393E1A4C969}"/>
              </a:ext>
            </a:extLst>
          </p:cNvPr>
          <p:cNvSpPr/>
          <p:nvPr/>
        </p:nvSpPr>
        <p:spPr>
          <a:xfrm>
            <a:off x="1920620" y="2931345"/>
            <a:ext cx="8364612" cy="4571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2C51E69-5854-77D0-10C7-AB49ED58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3264" y="5437274"/>
            <a:ext cx="2219325" cy="638175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A31AE9D9-8B38-D9DD-17B3-FA8CEC8B86A1}"/>
              </a:ext>
            </a:extLst>
          </p:cNvPr>
          <p:cNvSpPr txBox="1">
            <a:spLocks/>
          </p:cNvSpPr>
          <p:nvPr/>
        </p:nvSpPr>
        <p:spPr>
          <a:xfrm>
            <a:off x="698255" y="2110393"/>
            <a:ext cx="10933306" cy="11917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5</a:t>
            </a:r>
            <a:r>
              <a:rPr lang="ko-KR" altLang="en-US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주차 </a:t>
            </a:r>
            <a:r>
              <a:rPr lang="ko-KR" altLang="en-US" sz="5400" dirty="0" err="1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기융프</a:t>
            </a:r>
            <a:r>
              <a:rPr lang="ko-KR" altLang="en-US" sz="54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  <a:t> 중간발표</a:t>
            </a:r>
            <a:endParaRPr lang="en-US" altLang="ko-KR" sz="5400" dirty="0">
              <a:latin typeface="서울남산체 B" panose="02020503020101020101" pitchFamily="18" charset="-127"/>
              <a:ea typeface="서울남산체 B" panose="02020503020101020101" pitchFamily="18" charset="-127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br>
              <a:rPr lang="en-US" altLang="ko-KR" sz="4000" dirty="0">
                <a:latin typeface="서울남산체 B" panose="02020503020101020101" pitchFamily="18" charset="-127"/>
                <a:ea typeface="서울남산체 B" panose="02020503020101020101" pitchFamily="18" charset="-127"/>
                <a:cs typeface="Times New Roman" panose="02020603050405020304" pitchFamily="18" charset="0"/>
              </a:rPr>
            </a:b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현대하모니 M" panose="02020603020101020101" pitchFamily="18" charset="-127"/>
                <a:ea typeface="현대하모니 M" panose="02020603020101020101" pitchFamily="18" charset="-127"/>
                <a:cs typeface="Times New Roman" panose="02020603050405020304" pitchFamily="18" charset="0"/>
              </a:rPr>
              <a:t>School of Mechanical and Control Engineering </a:t>
            </a:r>
            <a:endParaRPr lang="en-US" altLang="ko-KR" sz="1600" dirty="0">
              <a:latin typeface="서울남산체 B"/>
              <a:ea typeface="서울남산체 B"/>
              <a:cs typeface="Times New Roman"/>
            </a:endParaRPr>
          </a:p>
          <a:p>
            <a:pPr marL="0" indent="0" algn="ctr">
              <a:lnSpc>
                <a:spcPct val="110000"/>
              </a:lnSpc>
              <a:buFont typeface="Wingdings 2" pitchFamily="18" charset="2"/>
              <a:buNone/>
            </a:pPr>
            <a:r>
              <a:rPr lang="en-US" altLang="ko-KR" sz="1200" dirty="0">
                <a:latin typeface="서울남산체 B"/>
                <a:ea typeface="서울남산체 B"/>
                <a:cs typeface="Times New Roman"/>
              </a:rPr>
              <a:t>21900575 Lee </a:t>
            </a:r>
            <a:r>
              <a:rPr lang="en-US" altLang="ko-KR" sz="1200" dirty="0" err="1">
                <a:latin typeface="서울남산체 B"/>
                <a:ea typeface="서울남산체 B"/>
                <a:cs typeface="Times New Roman"/>
              </a:rPr>
              <a:t>ChanKeun</a:t>
            </a:r>
            <a:endParaRPr lang="ko-KR" altLang="en-US" sz="4000" dirty="0">
              <a:latin typeface="서울남산체 B"/>
              <a:ea typeface="서울남산체 B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8375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557464" y="5156021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Qiu, G.; Chen, B.; Lu, H.; Yue, X.; Deng, X.; Ouyang, H.; Li, B.; Wei, X. Nondestructively Determining Soluble Solids Content of Blueberries Using Reflection Hyperspectral Imaging Technique.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Agronomy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en" altLang="ko-KR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2024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2296. https://</a:t>
            </a:r>
            <a:r>
              <a:rPr lang="en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doi.org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/10.3390/agronomy14102296</a:t>
            </a:r>
            <a:endParaRPr lang="en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C245DF4-E083-F850-F5B1-DE16D6602CBE}"/>
                  </a:ext>
                </a:extLst>
              </p:cNvPr>
              <p:cNvSpPr txBox="1"/>
              <p:nvPr/>
            </p:nvSpPr>
            <p:spPr>
              <a:xfrm>
                <a:off x="557464" y="1407330"/>
                <a:ext cx="6100548" cy="32201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ko-KR" altLang="en-US" dirty="0">
                    <a:highlight>
                      <a:srgbClr val="FFFFFF"/>
                    </a:highlight>
                  </a:rPr>
                  <a:t>논문 내용</a:t>
                </a:r>
                <a:r>
                  <a:rPr kumimoji="1" lang="en-US" altLang="ko-KR" dirty="0">
                    <a:highlight>
                      <a:srgbClr val="FFFFFF"/>
                    </a:highlight>
                  </a:rPr>
                  <a:t>:</a:t>
                </a:r>
              </a:p>
              <a:p>
                <a:b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</a:b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최종적으로 각각의 알고리즘을 적용한 분석 수치들을 표기하고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,</a:t>
                </a: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 </a:t>
                </a:r>
                <a:b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</a:b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SPA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=0.8507,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𝑅𝑀𝑆𝐸𝑃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=0.4643,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𝑅𝑃𝐷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=2.5883</m:t>
                    </m:r>
                  </m:oMath>
                </a14:m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)</a:t>
                </a:r>
              </a:p>
              <a:p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GA</a:t>
                </a:r>
                <a:r>
                  <a:rPr lang="en-US" altLang="ko-KR" b="0" dirty="0">
                    <a:solidFill>
                      <a:srgbClr val="222222"/>
                    </a:solidFill>
                    <a:highlight>
                      <a:srgbClr val="FFFFFF"/>
                    </a:highlight>
                  </a:rPr>
                  <a:t> 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=0.8420,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𝑅𝑀𝑆𝐸𝑃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=0.4764,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𝑅𝑃𝐷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=2.5156)</m:t>
                    </m:r>
                  </m:oMath>
                </a14:m>
                <a:endParaRPr lang="en-US" altLang="ko-KR" dirty="0">
                  <a:solidFill>
                    <a:srgbClr val="222222"/>
                  </a:solidFill>
                  <a:highlight>
                    <a:srgbClr val="FFFFFF"/>
                  </a:highlight>
                  <a:latin typeface="Arial" panose="020B0604020202020204" pitchFamily="34" charset="0"/>
                </a:endParaRPr>
              </a:p>
              <a:p>
                <a:r>
                  <a:rPr lang="en-US" altLang="ko-KR" dirty="0" err="1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iPLS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altLang="ko-KR" b="0" i="1" dirty="0" smtClean="0">
                            <a:solidFill>
                              <a:srgbClr val="222222"/>
                            </a:solidFill>
                            <a:highlight>
                              <a:srgbClr val="FFFFFF"/>
                            </a:highlight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=0.8397,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𝑅𝑀𝑆𝐸𝑃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=0.4791, 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𝑅𝑃𝐷</m:t>
                    </m:r>
                    <m:r>
                      <a:rPr lang="en-US" altLang="ko-KR" b="0" i="1" dirty="0" smtClean="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  <a:latin typeface="Cambria Math" panose="02040503050406030204" pitchFamily="18" charset="0"/>
                      </a:rPr>
                      <m:t>=2.4976</m:t>
                    </m:r>
                  </m:oMath>
                </a14:m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)</a:t>
                </a:r>
                <a:b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</a:br>
                <a:b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</a:b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모델들이 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feature</a:t>
                </a: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로 생각한 진동 흡수의 주요 영역이 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1200nm~1250nm,</a:t>
                </a: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 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1400~1450nm </a:t>
                </a:r>
                <a:r>
                  <a:rPr lang="ko-KR" altLang="en-US" dirty="0" err="1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라고</a:t>
                </a:r>
                <a:r>
                  <a:rPr lang="ko-KR" altLang="en-US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 언급을 하였다</a:t>
                </a:r>
                <a:r>
                  <a:rPr lang="en-US" altLang="ko-KR" dirty="0">
                    <a:solidFill>
                      <a:srgbClr val="222222"/>
                    </a:solidFill>
                    <a:highlight>
                      <a:srgbClr val="FFFFFF"/>
                    </a:highlight>
                    <a:latin typeface="Arial" panose="020B0604020202020204" pitchFamily="34" charset="0"/>
                  </a:rPr>
                  <a:t>.</a:t>
                </a:r>
                <a:endParaRPr lang="ko-KR" altLang="en-US" dirty="0">
                  <a:highlight>
                    <a:srgbClr val="FFFFFF"/>
                  </a:highlight>
                </a:endParaRPr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C245DF4-E083-F850-F5B1-DE16D6602C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464" y="1407330"/>
                <a:ext cx="6100548" cy="3220112"/>
              </a:xfrm>
              <a:prstGeom prst="rect">
                <a:avLst/>
              </a:prstGeom>
              <a:blipFill>
                <a:blip r:embed="rId3"/>
                <a:stretch>
                  <a:fillRect l="-830" t="-11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6018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557464" y="1407330"/>
            <a:ext cx="786067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진행 계획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블루베리의 당도측정을 정확하고 신속하게 하는 데에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모델들이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feature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로 생각한 진동 흡수의 주요 영역이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1200nm~1250nm,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1400~1450nm </a:t>
            </a:r>
            <a:r>
              <a:rPr lang="ko-KR" altLang="en-US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라고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언급을 하였다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endParaRPr lang="ko-KR" altLang="en-US" dirty="0">
              <a:highlight>
                <a:srgbClr val="FFFFFF"/>
              </a:highlight>
            </a:endParaRPr>
          </a:p>
          <a:p>
            <a:br>
              <a:rPr lang="en-US" altLang="ko-KR" dirty="0"/>
            </a:br>
            <a:r>
              <a:rPr lang="ko-KR" altLang="en-US" dirty="0"/>
              <a:t>따라서 그 파장대역에 맞는 렌즈 필터를 적용하여 얻은 이미지로 데이터셋을 작성하고 확인하는 실험을 진행하려고 한다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다만 우려하는 점은 </a:t>
            </a:r>
            <a:r>
              <a:rPr lang="ko-KR" altLang="en-US" dirty="0" err="1"/>
              <a:t>고형분</a:t>
            </a:r>
            <a:r>
              <a:rPr lang="ko-KR" altLang="en-US" dirty="0"/>
              <a:t> 성분에는 단순히 당분만 </a:t>
            </a:r>
            <a:r>
              <a:rPr lang="ko-KR" altLang="en-US" dirty="0" err="1"/>
              <a:t>표함되는</a:t>
            </a:r>
            <a:r>
              <a:rPr lang="ko-KR" altLang="en-US" dirty="0"/>
              <a:t> 것이 아니라</a:t>
            </a:r>
            <a:br>
              <a:rPr lang="en-US" altLang="ko-KR" dirty="0"/>
            </a:br>
            <a:r>
              <a:rPr lang="ko-KR" altLang="en-US" dirty="0"/>
              <a:t>염분</a:t>
            </a:r>
            <a:r>
              <a:rPr lang="en-US" altLang="ko-KR" dirty="0"/>
              <a:t>,</a:t>
            </a:r>
            <a:r>
              <a:rPr lang="ko-KR" altLang="en-US" dirty="0"/>
              <a:t> 단백질</a:t>
            </a:r>
            <a:r>
              <a:rPr lang="en-US" altLang="ko-KR" dirty="0"/>
              <a:t>,</a:t>
            </a:r>
            <a:r>
              <a:rPr lang="ko-KR" altLang="en-US" dirty="0"/>
              <a:t> 산 등도 포함되기에 그 파장대역을 보더라도 확실하게 구분이 될지는 미지수다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F0FBAA-2C28-FB23-5E7D-8910C54E3E6F}"/>
              </a:ext>
            </a:extLst>
          </p:cNvPr>
          <p:cNvSpPr txBox="1"/>
          <p:nvPr/>
        </p:nvSpPr>
        <p:spPr>
          <a:xfrm>
            <a:off x="557464" y="5156021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Qiu, G.; Chen, B.; Lu, H.; Yue, X.; Deng, X.; Ouyang, H.; Li, B.; Wei, X. Nondestructively Determining Soluble Solids Content of Blueberries Using Reflection Hyperspectral Imaging Technique.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Agronomy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en" altLang="ko-KR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2024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2296. https://</a:t>
            </a:r>
            <a:r>
              <a:rPr lang="en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doi.org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/10.3390/agronomy14102296</a:t>
            </a:r>
            <a:endParaRPr lang="en" altLang="ko-KR" dirty="0"/>
          </a:p>
        </p:txBody>
      </p:sp>
    </p:spTree>
    <p:extLst>
      <p:ext uri="{BB962C8B-B14F-4D97-AF65-F5344CB8AC3E}">
        <p14:creationId xmlns:p14="http://schemas.microsoft.com/office/powerpoint/2010/main" val="3125778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364457" y="4945174"/>
            <a:ext cx="759751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" altLang="ko-KR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ko-KR" dirty="0"/>
              <a:t>C. C. </a:t>
            </a:r>
            <a:r>
              <a:rPr lang="en" altLang="ko-KR" dirty="0" err="1"/>
              <a:t>Olisah</a:t>
            </a:r>
            <a:r>
              <a:rPr lang="en" altLang="ko-KR" dirty="0"/>
              <a:t>, B. </a:t>
            </a:r>
            <a:r>
              <a:rPr lang="en" altLang="ko-KR" dirty="0" err="1"/>
              <a:t>Trewhella</a:t>
            </a:r>
            <a:r>
              <a:rPr lang="en" altLang="ko-KR" dirty="0"/>
              <a:t>, B. Li, M. L. Smith, B. </a:t>
            </a:r>
            <a:r>
              <a:rPr lang="en" altLang="ko-KR" dirty="0" err="1"/>
              <a:t>Winstone</a:t>
            </a:r>
            <a:r>
              <a:rPr lang="en" altLang="ko-KR" dirty="0"/>
              <a:t>, E. C. Whitfield, F. Fernández Fernández, and H. </a:t>
            </a:r>
            <a:r>
              <a:rPr lang="en" altLang="ko-KR" dirty="0" err="1"/>
              <a:t>Duncalfe</a:t>
            </a:r>
            <a:r>
              <a:rPr lang="en" altLang="ko-KR" dirty="0"/>
              <a:t>, "Convolutional Neural Network Ensemble Learning for Hyperspectral Imaging-based Blackberry Fruit Ripeness Detection in Uncontrolled Farm Environment," </a:t>
            </a:r>
            <a:r>
              <a:rPr lang="en" altLang="ko-KR" i="1" dirty="0" err="1"/>
              <a:t>arXiv</a:t>
            </a:r>
            <a:r>
              <a:rPr lang="en" altLang="ko-KR" i="1" dirty="0"/>
              <a:t> preprint arXiv:2401.04748</a:t>
            </a:r>
            <a:r>
              <a:rPr lang="en" altLang="ko-KR" dirty="0"/>
              <a:t>, Jan. 2024.</a:t>
            </a:r>
            <a:endParaRPr lang="en" altLang="ko-KR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486444" y="1769031"/>
            <a:ext cx="61005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진행 계획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en-US" altLang="ko-KR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ko-KR" altLang="en-US" dirty="0"/>
              <a:t>다른 논문에는 비슷하게 블루베리의 익은 정도를 </a:t>
            </a:r>
            <a:r>
              <a:rPr lang="en-US" altLang="ko-KR" dirty="0"/>
              <a:t>HSI</a:t>
            </a:r>
            <a:r>
              <a:rPr lang="ko-KR" altLang="en-US" dirty="0" err="1"/>
              <a:t>를</a:t>
            </a:r>
            <a:r>
              <a:rPr lang="ko-KR" altLang="en-US" dirty="0"/>
              <a:t> 사용하여 분류한 논문이 존재한다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이 논문을 참고하면 </a:t>
            </a:r>
            <a:r>
              <a:rPr lang="en-US" altLang="ko-KR" dirty="0"/>
              <a:t>680,</a:t>
            </a:r>
            <a:r>
              <a:rPr lang="ko-KR" altLang="en-US" dirty="0"/>
              <a:t> </a:t>
            </a:r>
            <a:r>
              <a:rPr lang="en-US" altLang="ko-KR" dirty="0"/>
              <a:t>740nm</a:t>
            </a:r>
            <a:r>
              <a:rPr lang="ko-KR" altLang="en-US" dirty="0"/>
              <a:t> 부근의 수치를 </a:t>
            </a:r>
            <a:r>
              <a:rPr lang="en-US" altLang="ko-KR" dirty="0"/>
              <a:t>850nm</a:t>
            </a:r>
            <a:r>
              <a:rPr lang="ko-KR" altLang="en-US" dirty="0"/>
              <a:t>의 수치로 </a:t>
            </a:r>
            <a:r>
              <a:rPr lang="en-US" altLang="ko-KR" dirty="0"/>
              <a:t>normalize</a:t>
            </a:r>
            <a:r>
              <a:rPr lang="ko-KR" altLang="en-US" dirty="0"/>
              <a:t>한 수치를 통해 블루베리의 익은 정도를 판단하고 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9" name="그림 8" descr="도표, 그래프, 라인이(가) 표시된 사진&#10;&#10;자동 생성된 설명">
            <a:extLst>
              <a:ext uri="{FF2B5EF4-FFF2-40B4-BE49-F238E27FC236}">
                <a16:creationId xmlns:a16="http://schemas.microsoft.com/office/drawing/2014/main" id="{027705C3-0116-159B-32CD-D51BFE1B14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323" y="326272"/>
            <a:ext cx="4830319" cy="31731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96E967B-BBF3-FFEF-D7A1-926F6AF9B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893" y="3531130"/>
            <a:ext cx="3457177" cy="282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472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364457" y="4980326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dirty="0"/>
              <a:t>C. C. </a:t>
            </a:r>
            <a:r>
              <a:rPr lang="en" altLang="ko-KR" dirty="0" err="1"/>
              <a:t>Olisah</a:t>
            </a:r>
            <a:r>
              <a:rPr lang="en" altLang="ko-KR" dirty="0"/>
              <a:t>, B. </a:t>
            </a:r>
            <a:r>
              <a:rPr lang="en" altLang="ko-KR" dirty="0" err="1"/>
              <a:t>Trewhella</a:t>
            </a:r>
            <a:r>
              <a:rPr lang="en" altLang="ko-KR" dirty="0"/>
              <a:t>, B. Li, M. L. Smith, B. </a:t>
            </a:r>
            <a:r>
              <a:rPr lang="en" altLang="ko-KR" dirty="0" err="1"/>
              <a:t>Winstone</a:t>
            </a:r>
            <a:r>
              <a:rPr lang="en" altLang="ko-KR" dirty="0"/>
              <a:t>, E. C. Whitfield, F. Fernández Fernández, and H. </a:t>
            </a:r>
            <a:r>
              <a:rPr lang="en" altLang="ko-KR" dirty="0" err="1"/>
              <a:t>Duncalfe</a:t>
            </a:r>
            <a:r>
              <a:rPr lang="en" altLang="ko-KR" dirty="0"/>
              <a:t>, "Convolutional Neural Network Ensemble Learning for Hyperspectral Imaging-based Blackberry Fruit Ripeness Detection in Uncontrolled Farm Environment," </a:t>
            </a:r>
            <a:r>
              <a:rPr lang="en" altLang="ko-KR" i="1" dirty="0" err="1"/>
              <a:t>arXiv</a:t>
            </a:r>
            <a:r>
              <a:rPr lang="en" altLang="ko-KR" i="1" dirty="0"/>
              <a:t> preprint arXiv:2401.04748</a:t>
            </a:r>
            <a:r>
              <a:rPr lang="en" altLang="ko-KR" dirty="0"/>
              <a:t>, Jan. 2024.</a:t>
            </a:r>
            <a:endParaRPr lang="en" altLang="ko-KR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580942" y="2156003"/>
            <a:ext cx="610054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진행 계획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br>
              <a:rPr lang="en-US" altLang="ko-KR" dirty="0"/>
            </a:br>
            <a:r>
              <a:rPr lang="ko-KR" altLang="en-US" dirty="0"/>
              <a:t>또 </a:t>
            </a:r>
            <a:r>
              <a:rPr lang="en-US" altLang="ko-KR" dirty="0"/>
              <a:t>770nm</a:t>
            </a:r>
            <a:r>
              <a:rPr lang="ko-KR" altLang="en-US" dirty="0"/>
              <a:t> 부근의 수치를 사용하여 블랙베리의 익은 정도를 </a:t>
            </a:r>
            <a:r>
              <a:rPr lang="en-US" altLang="ko-KR" dirty="0"/>
              <a:t>multi-input CNN</a:t>
            </a:r>
            <a:r>
              <a:rPr lang="ko-KR" altLang="en-US" dirty="0" err="1"/>
              <a:t>으로</a:t>
            </a:r>
            <a:r>
              <a:rPr lang="ko-KR" altLang="en-US" dirty="0"/>
              <a:t> 판단하는 논문이 있기에 이 부분도 고려 중이다</a:t>
            </a:r>
            <a:br>
              <a:rPr lang="en-US" altLang="ko-KR" dirty="0"/>
            </a:br>
            <a:br>
              <a:rPr lang="en-US" altLang="ko-KR" dirty="0"/>
            </a:b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0F3ED25-9090-A230-D4BA-C99ECA847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012" y="321557"/>
            <a:ext cx="4980493" cy="285010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BCE268-DD91-5829-5427-817EBD1CC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465" y="3288741"/>
            <a:ext cx="4406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009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557464" y="1178730"/>
            <a:ext cx="1080326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진행 계획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따라서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현재 가용한 렌즈필터를 참고했을 때에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1200nm(H)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, 1300nm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(L)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필터를 사용하여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1200~1250nm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대역을 관측하여 </a:t>
            </a:r>
            <a:r>
              <a:rPr lang="ko-KR" altLang="en-US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고형분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성분을 분석하고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,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725nm(H)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, </a:t>
            </a: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750nm</a:t>
            </a:r>
            <a:r>
              <a:rPr lang="ko-KR" altLang="en-US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(L)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필터를 사용하여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740nm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대역을 관측하여 익은 정도를 분석한다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675nm(H)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, </a:t>
            </a: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700nm</a:t>
            </a:r>
            <a:r>
              <a:rPr lang="ko-KR" altLang="en-US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(L)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필터를 사용하여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680nm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대역을 관측하여 익은 정도를 분석한다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1250nm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부근의 이미지 데이터에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CNN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모델을 적용하여 블루베리의 당도 별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classification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을 진행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한다</a:t>
            </a:r>
            <a:endParaRPr lang="en-US" altLang="ko-KR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-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실제 당도를 측정하기 위해 </a:t>
            </a:r>
            <a:r>
              <a:rPr lang="ko-KR" altLang="en-US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당도계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를 구매하여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-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당도에 따른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classification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데이터셋을 제작하고 학습한 뒤에 정확도를 확인한다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</a:p>
          <a:p>
            <a:endParaRPr lang="en-US" altLang="ko-KR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2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당도 별 분류가 힘들 경우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740nm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부근의 이미지 데이터에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CNN 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모델을 적용하여 블루베리의 익은 정도에 따라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classification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을 진행한다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- </a:t>
            </a:r>
            <a:r>
              <a:rPr lang="ko-KR" altLang="en-US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익은 정도별로의 블루베리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를 구매하여 데이터셋을 제작하고 학습한 뒤에 정확도를 확인한다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-</a:t>
            </a:r>
            <a:r>
              <a:rPr lang="ko-KR" altLang="en-US" dirty="0">
                <a:solidFill>
                  <a:srgbClr val="FF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붉은색 표시는 구매 희망하는 품목</a:t>
            </a:r>
            <a:endParaRPr lang="en-US" altLang="ko-KR" dirty="0">
              <a:solidFill>
                <a:srgbClr val="FF0000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2856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3898651" y="2249581"/>
            <a:ext cx="82933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구매 계획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en-US" altLang="ko-KR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ko-KR" altLang="en-US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당도계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(33100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원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lang="ko-KR" altLang="en-US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나비</a:t>
            </a:r>
            <a:r>
              <a:rPr lang="en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PB] </a:t>
            </a:r>
            <a:r>
              <a:rPr lang="ko-KR" altLang="en-US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굴절식</a:t>
            </a:r>
            <a:r>
              <a:rPr lang="ko-KR" altLang="en-US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당도계</a:t>
            </a:r>
            <a:r>
              <a:rPr lang="ko-KR" altLang="en-US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CS-R32 1EA </a:t>
            </a:r>
            <a:r>
              <a:rPr lang="ko-KR" altLang="en-US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측정범위</a:t>
            </a:r>
            <a:r>
              <a:rPr lang="en-US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(%) </a:t>
            </a:r>
            <a:r>
              <a:rPr lang="en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Brix 0~32</a:t>
            </a:r>
            <a:r>
              <a:rPr lang="ko-KR" altLang="en-US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br>
              <a:rPr lang="en-US" altLang="ko-KR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br>
              <a:rPr lang="en-US" altLang="ko-KR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br>
              <a:rPr lang="en-US" altLang="ko-KR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렌즈필터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하이패스 필터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(1200,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725,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675nm)</a:t>
            </a:r>
          </a:p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		</a:t>
            </a:r>
            <a:r>
              <a:rPr lang="ko-KR" altLang="en-US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로우패스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필터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(750,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700nm)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01E55D2-E5A2-B70F-D610-39FEEC5AA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" y="1219012"/>
            <a:ext cx="2061139" cy="206113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3DC218E-01F0-3359-602B-2E0D8D23E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109" y="3222742"/>
            <a:ext cx="19304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71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5D308B-EA9E-F450-298C-FD0C5CA8EF44}"/>
              </a:ext>
            </a:extLst>
          </p:cNvPr>
          <p:cNvSpPr txBox="1"/>
          <p:nvPr/>
        </p:nvSpPr>
        <p:spPr>
          <a:xfrm>
            <a:off x="557464" y="1178730"/>
            <a:ext cx="10803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실험 진행상황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:</a:t>
            </a:r>
            <a:endParaRPr lang="ko-KR" altLang="en-US" dirty="0"/>
          </a:p>
        </p:txBody>
      </p:sp>
      <p:pic>
        <p:nvPicPr>
          <p:cNvPr id="8" name="그림 7" descr="과일, 스크린샷, 흑백, 베리이(가) 표시된 사진&#10;&#10;자동 생성된 설명">
            <a:extLst>
              <a:ext uri="{FF2B5EF4-FFF2-40B4-BE49-F238E27FC236}">
                <a16:creationId xmlns:a16="http://schemas.microsoft.com/office/drawing/2014/main" id="{E5DDD617-AFE9-55A6-E221-05D0CCF40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205" y="1652106"/>
            <a:ext cx="2743203" cy="2338942"/>
          </a:xfrm>
          <a:prstGeom prst="rect">
            <a:avLst/>
          </a:prstGeom>
        </p:spPr>
      </p:pic>
      <p:pic>
        <p:nvPicPr>
          <p:cNvPr id="10" name="그림 9" descr="과일, 흑백, 음식, 스크린샷이(가) 표시된 사진&#10;&#10;자동 생성된 설명">
            <a:extLst>
              <a:ext uri="{FF2B5EF4-FFF2-40B4-BE49-F238E27FC236}">
                <a16:creationId xmlns:a16="http://schemas.microsoft.com/office/drawing/2014/main" id="{D395BAA5-D872-ED8E-9AA4-517A53D4A7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4" y="1666592"/>
            <a:ext cx="2743201" cy="2303146"/>
          </a:xfrm>
          <a:prstGeom prst="rect">
            <a:avLst/>
          </a:prstGeom>
        </p:spPr>
      </p:pic>
      <p:pic>
        <p:nvPicPr>
          <p:cNvPr id="12" name="그림 11" descr="사과, 과일, 스크린샷, 흑백이(가) 표시된 사진&#10;&#10;자동 생성된 설명">
            <a:extLst>
              <a:ext uri="{FF2B5EF4-FFF2-40B4-BE49-F238E27FC236}">
                <a16:creationId xmlns:a16="http://schemas.microsoft.com/office/drawing/2014/main" id="{5A788C03-16D8-3B3D-BD16-D395DBAF72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224" y="1652106"/>
            <a:ext cx="2743202" cy="2317632"/>
          </a:xfrm>
          <a:prstGeom prst="rect">
            <a:avLst/>
          </a:prstGeom>
        </p:spPr>
      </p:pic>
      <p:pic>
        <p:nvPicPr>
          <p:cNvPr id="14" name="그림 13" descr="과일, 스크린샷, 흑백, 사과이(가) 표시된 사진&#10;&#10;자동 생성된 설명">
            <a:extLst>
              <a:ext uri="{FF2B5EF4-FFF2-40B4-BE49-F238E27FC236}">
                <a16:creationId xmlns:a16="http://schemas.microsoft.com/office/drawing/2014/main" id="{0A83D9D5-A20C-9A2B-4B36-A386F72EDE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326" y="1677084"/>
            <a:ext cx="2743201" cy="22926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DC81D95-405E-A28D-60B9-88CD414C4F77}"/>
              </a:ext>
            </a:extLst>
          </p:cNvPr>
          <p:cNvSpPr txBox="1"/>
          <p:nvPr/>
        </p:nvSpPr>
        <p:spPr>
          <a:xfrm>
            <a:off x="871121" y="4088268"/>
            <a:ext cx="1559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750~1050nm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B50151-C778-4903-263E-E60F85717B6A}"/>
              </a:ext>
            </a:extLst>
          </p:cNvPr>
          <p:cNvSpPr txBox="1"/>
          <p:nvPr/>
        </p:nvSpPr>
        <p:spPr>
          <a:xfrm>
            <a:off x="3612995" y="4088268"/>
            <a:ext cx="1559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830~1050nm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6CFD80-E34C-77F4-91E2-D6084FD00333}"/>
              </a:ext>
            </a:extLst>
          </p:cNvPr>
          <p:cNvSpPr txBox="1"/>
          <p:nvPr/>
        </p:nvSpPr>
        <p:spPr>
          <a:xfrm>
            <a:off x="6424774" y="4088267"/>
            <a:ext cx="18657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1050~1300nm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A43151-5C44-7DCE-498F-9642A42007EC}"/>
              </a:ext>
            </a:extLst>
          </p:cNvPr>
          <p:cNvSpPr txBox="1"/>
          <p:nvPr/>
        </p:nvSpPr>
        <p:spPr>
          <a:xfrm>
            <a:off x="9542678" y="4095092"/>
            <a:ext cx="18657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1300~1700nm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endParaRPr lang="ko-KR" altLang="en-US" dirty="0"/>
          </a:p>
        </p:txBody>
      </p:sp>
      <p:pic>
        <p:nvPicPr>
          <p:cNvPr id="21" name="그림 20" descr="과일, 베리, 슈퍼푸드, 음식이(가) 표시된 사진&#10;&#10;자동 생성된 설명">
            <a:extLst>
              <a:ext uri="{FF2B5EF4-FFF2-40B4-BE49-F238E27FC236}">
                <a16:creationId xmlns:a16="http://schemas.microsoft.com/office/drawing/2014/main" id="{8DA3CD32-4FD0-6A61-8001-5402007839E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9" t="13286" r="17485" b="2522"/>
          <a:stretch/>
        </p:blipFill>
        <p:spPr>
          <a:xfrm rot="5400000">
            <a:off x="1661180" y="4695121"/>
            <a:ext cx="1653758" cy="17327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11FD130-F520-1157-D3F8-2667C8EFCF26}"/>
              </a:ext>
            </a:extLst>
          </p:cNvPr>
          <p:cNvSpPr txBox="1"/>
          <p:nvPr/>
        </p:nvSpPr>
        <p:spPr>
          <a:xfrm>
            <a:off x="3485893" y="5192145"/>
            <a:ext cx="15596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RGB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이미지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3401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6. Schedule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BC36E0-8575-5D16-D0B6-0D1D14FF28E2}"/>
              </a:ext>
            </a:extLst>
          </p:cNvPr>
          <p:cNvSpPr txBox="1"/>
          <p:nvPr/>
        </p:nvSpPr>
        <p:spPr>
          <a:xfrm>
            <a:off x="1014809" y="2118836"/>
            <a:ext cx="1034591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전체 계획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</a:t>
            </a:r>
            <a:r>
              <a:rPr lang="ko-KR" altLang="en-US" dirty="0"/>
              <a:t> 실험 환경 제작</a:t>
            </a:r>
            <a:r>
              <a:rPr lang="en-US" altLang="ko-KR" dirty="0"/>
              <a:t>(</a:t>
            </a:r>
            <a:r>
              <a:rPr lang="ko-KR" altLang="en-US" dirty="0"/>
              <a:t>회로 완성 및 프로파일 연결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6~7</a:t>
            </a:r>
            <a:r>
              <a:rPr lang="ko-KR" altLang="en-US" dirty="0"/>
              <a:t>주차 </a:t>
            </a:r>
            <a:r>
              <a:rPr lang="en-US" altLang="ko-KR" dirty="0"/>
              <a:t>:</a:t>
            </a:r>
            <a:r>
              <a:rPr lang="ko-KR" altLang="en-US" dirty="0"/>
              <a:t> 블루베리의 당도</a:t>
            </a:r>
            <a:r>
              <a:rPr lang="en-US" altLang="ko-KR" dirty="0"/>
              <a:t>,</a:t>
            </a:r>
            <a:r>
              <a:rPr lang="ko-KR" altLang="en-US" dirty="0"/>
              <a:t> 숙성정도 판별 아이템 결정</a:t>
            </a:r>
            <a:endParaRPr lang="en-US" altLang="ko-KR" dirty="0"/>
          </a:p>
          <a:p>
            <a:r>
              <a:rPr lang="en-US" altLang="ko-KR" dirty="0"/>
              <a:t>8~10</a:t>
            </a:r>
            <a:r>
              <a:rPr lang="ko-KR" altLang="en-US" dirty="0"/>
              <a:t>주차 </a:t>
            </a:r>
            <a:r>
              <a:rPr lang="en-US" altLang="ko-KR" dirty="0"/>
              <a:t>:</a:t>
            </a:r>
            <a:r>
              <a:rPr lang="ko-KR" altLang="en-US" dirty="0"/>
              <a:t> 모델에 따른 정확도 및 속도 평가</a:t>
            </a:r>
            <a:endParaRPr lang="en-US" altLang="ko-KR" dirty="0"/>
          </a:p>
          <a:p>
            <a:r>
              <a:rPr lang="en-US" altLang="ko-KR" dirty="0"/>
              <a:t>11~13</a:t>
            </a:r>
            <a:r>
              <a:rPr lang="ko-KR" altLang="en-US" dirty="0"/>
              <a:t>주차 </a:t>
            </a:r>
            <a:r>
              <a:rPr lang="en-US" altLang="ko-KR" dirty="0"/>
              <a:t>:</a:t>
            </a:r>
            <a:r>
              <a:rPr lang="ko-KR" altLang="en-US" dirty="0"/>
              <a:t> 최종 결과 및 데이터 정리</a:t>
            </a:r>
            <a:r>
              <a:rPr lang="en-US" altLang="ko-KR" dirty="0"/>
              <a:t>,</a:t>
            </a:r>
            <a:r>
              <a:rPr lang="ko-KR" altLang="en-US" dirty="0"/>
              <a:t> 시각화</a:t>
            </a:r>
            <a:endParaRPr lang="en-US" altLang="ko-KR" dirty="0"/>
          </a:p>
          <a:p>
            <a:r>
              <a:rPr lang="en-US" altLang="ko-KR" dirty="0"/>
              <a:t>14~15</a:t>
            </a:r>
            <a:r>
              <a:rPr lang="ko-KR" altLang="en-US" dirty="0"/>
              <a:t>주차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레포트</a:t>
            </a:r>
            <a:r>
              <a:rPr lang="ko-KR" altLang="en-US" dirty="0"/>
              <a:t> 작성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7760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fld>
            <a:endParaRPr lang="ko-KR" altLang="en-US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제목 5">
            <a:extLst>
              <a:ext uri="{FF2B5EF4-FFF2-40B4-BE49-F238E27FC236}">
                <a16:creationId xmlns:a16="http://schemas.microsoft.com/office/drawing/2014/main" id="{CE22272F-E626-6785-3B8B-FA914BA5E32B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Contents</a:t>
            </a: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05388173-F288-F063-55F1-867B01A3EA29}"/>
              </a:ext>
            </a:extLst>
          </p:cNvPr>
          <p:cNvSpPr txBox="1"/>
          <p:nvPr/>
        </p:nvSpPr>
        <p:spPr>
          <a:xfrm>
            <a:off x="604420" y="1756522"/>
            <a:ext cx="11404700" cy="334495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Background</a:t>
            </a:r>
            <a:endParaRPr lang="en-US" altLang="ko-KR" sz="2400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Problem Statement</a:t>
            </a: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Previous Research</a:t>
            </a: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Research Goal</a:t>
            </a: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</a:p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en-US" altLang="ko-KR" sz="2400" b="1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Schedule</a:t>
            </a:r>
          </a:p>
        </p:txBody>
      </p:sp>
    </p:spTree>
    <p:extLst>
      <p:ext uri="{BB962C8B-B14F-4D97-AF65-F5344CB8AC3E}">
        <p14:creationId xmlns:p14="http://schemas.microsoft.com/office/powerpoint/2010/main" val="756615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1. Background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7F989-FF2C-C598-AE80-391384BC4C4A}"/>
              </a:ext>
            </a:extLst>
          </p:cNvPr>
          <p:cNvSpPr txBox="1"/>
          <p:nvPr/>
        </p:nvSpPr>
        <p:spPr>
          <a:xfrm>
            <a:off x="393230" y="2665871"/>
            <a:ext cx="959589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딸기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블루베리와 같은 </a:t>
            </a:r>
            <a:r>
              <a:rPr kumimoji="1" lang="ko-KR" altLang="en-US" dirty="0" err="1"/>
              <a:t>베리류</a:t>
            </a:r>
            <a:r>
              <a:rPr kumimoji="1" lang="ko-KR" altLang="en-US" dirty="0"/>
              <a:t> 과일들은 해가 갈수록 인기가 증가해 가고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하지만 </a:t>
            </a:r>
            <a:r>
              <a:rPr kumimoji="1" lang="ko-KR" altLang="en-US" dirty="0" err="1"/>
              <a:t>베리류</a:t>
            </a:r>
            <a:r>
              <a:rPr kumimoji="1" lang="ko-KR" altLang="en-US" dirty="0"/>
              <a:t> 과일들은 단순히 표면의 색깔로 익음의 정도를 판별하기 힘들다는 특징이 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그렇기에 정확하게 상태를 확인하기 위해 파괴적인 방식으로 검사를 하는 경우가 많다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따라서 가시광선대역에서 차이가 두드러지게 보이지 않기에</a:t>
            </a:r>
            <a:r>
              <a:rPr kumimoji="1" lang="en-US" altLang="ko-KR" dirty="0"/>
              <a:t> NIR</a:t>
            </a:r>
            <a:r>
              <a:rPr kumimoji="1" lang="ko-KR" altLang="en-US" dirty="0"/>
              <a:t>대역의 데이터를 </a:t>
            </a:r>
            <a:endParaRPr kumimoji="1" lang="en-US" altLang="ko-KR" dirty="0"/>
          </a:p>
          <a:p>
            <a:r>
              <a:rPr kumimoji="1" lang="ko-KR" altLang="en-US" dirty="0"/>
              <a:t>활용하여 블루베리의 썩은 유무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상태 등을 </a:t>
            </a:r>
            <a:r>
              <a:rPr kumimoji="1" lang="ko-KR" altLang="en-US" dirty="0" err="1"/>
              <a:t>딥러닝으로</a:t>
            </a:r>
            <a:r>
              <a:rPr kumimoji="1" lang="ko-KR" altLang="en-US" dirty="0"/>
              <a:t> 판별하는 연구를 하려고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705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2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79EEE-8F69-4B89-C45A-91044CB717D9}"/>
              </a:ext>
            </a:extLst>
          </p:cNvPr>
          <p:cNvSpPr txBox="1"/>
          <p:nvPr/>
        </p:nvSpPr>
        <p:spPr>
          <a:xfrm>
            <a:off x="557464" y="3008771"/>
            <a:ext cx="81099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 err="1"/>
              <a:t>비파괴적인</a:t>
            </a:r>
            <a:r>
              <a:rPr kumimoji="1" lang="ko-KR" altLang="en-US" dirty="0"/>
              <a:t> 방법으로 블루베리의 고형분의 분포를 측정하고 분류한다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딥러닝 모델을 적용하여 실시간으로 여러 블루베리를 컨베이어 벨트위에서 </a:t>
            </a:r>
            <a:endParaRPr kumimoji="1" lang="en-US" altLang="ko-KR" dirty="0"/>
          </a:p>
          <a:p>
            <a:r>
              <a:rPr kumimoji="1" lang="ko-KR" altLang="en-US" dirty="0"/>
              <a:t>       상태에 따라 구별한다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143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3. </a:t>
            </a:r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Previous Research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79EEE-8F69-4B89-C45A-91044CB717D9}"/>
              </a:ext>
            </a:extLst>
          </p:cNvPr>
          <p:cNvSpPr txBox="1"/>
          <p:nvPr/>
        </p:nvSpPr>
        <p:spPr>
          <a:xfrm>
            <a:off x="604420" y="2825866"/>
            <a:ext cx="113127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근적외선을 활용한 연구는 주로 </a:t>
            </a:r>
            <a:r>
              <a:rPr kumimoji="1" lang="en-US" altLang="ko-KR" dirty="0"/>
              <a:t>HSI(Hyperspectral Imaging)</a:t>
            </a:r>
            <a:r>
              <a:rPr kumimoji="1" lang="ko-KR" altLang="en-US" dirty="0"/>
              <a:t>을 활용하여 각 파장대역별 데이터를 분석하여 </a:t>
            </a:r>
            <a:br>
              <a:rPr kumimoji="1" lang="en-US" altLang="ko-KR" dirty="0"/>
            </a:br>
            <a:r>
              <a:rPr kumimoji="1" lang="ko-KR" altLang="en-US" dirty="0"/>
              <a:t>전체적인 데이터에 </a:t>
            </a:r>
            <a:r>
              <a:rPr kumimoji="1" lang="ko-KR" altLang="en-US" dirty="0" err="1"/>
              <a:t>딥러닝을</a:t>
            </a:r>
            <a:r>
              <a:rPr kumimoji="1" lang="ko-KR" altLang="en-US" dirty="0"/>
              <a:t> 적용하여 피사체의 성분 분포와 상태 등을 측정하였다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하지만 </a:t>
            </a:r>
            <a:r>
              <a:rPr kumimoji="1" lang="en-US" altLang="ko-KR" dirty="0"/>
              <a:t>HSI</a:t>
            </a:r>
            <a:r>
              <a:rPr kumimoji="1" lang="ko-KR" altLang="en-US" dirty="0"/>
              <a:t> 특성상 물질의 상태를 정확하게 측정하는 데에는 큰 장점이 있었지만 </a:t>
            </a:r>
            <a:br>
              <a:rPr kumimoji="1" lang="en-US" altLang="ko-KR" dirty="0"/>
            </a:br>
            <a:r>
              <a:rPr kumimoji="1" lang="ko-KR" altLang="en-US" dirty="0"/>
              <a:t>다루는 데이터의 크기가 일반 카메라에 비해 측정하는 파장대역의 개수 만큼 더 많기에 실시간성을 만족하기에 </a:t>
            </a:r>
            <a:br>
              <a:rPr kumimoji="1" lang="en-US" altLang="ko-KR" dirty="0"/>
            </a:br>
            <a:r>
              <a:rPr kumimoji="1" lang="ko-KR" altLang="en-US" dirty="0"/>
              <a:t>어렵기에 빠르게 분류가 가능하지 못했고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장비의 단가 또한 매우 높았다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839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4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Research Goal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79EEE-8F69-4B89-C45A-91044CB717D9}"/>
              </a:ext>
            </a:extLst>
          </p:cNvPr>
          <p:cNvSpPr txBox="1"/>
          <p:nvPr/>
        </p:nvSpPr>
        <p:spPr>
          <a:xfrm>
            <a:off x="604420" y="3379863"/>
            <a:ext cx="10153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NIR</a:t>
            </a:r>
            <a:r>
              <a:rPr kumimoji="1" lang="ko-KR" altLang="en-US" dirty="0"/>
              <a:t> 카메라에 렌즈 필터를 부착하여 관심 대역에 드러나는 두드러진 특징들을 실시간으로 측정하고 </a:t>
            </a:r>
            <a:br>
              <a:rPr kumimoji="1" lang="en-US" altLang="ko-KR" dirty="0"/>
            </a:br>
            <a:r>
              <a:rPr kumimoji="1" lang="ko-KR" altLang="en-US" dirty="0"/>
              <a:t>그에 따라 블루베리를 신속 정확하게 구별하는 것을 목표로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970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79EEE-8F69-4B89-C45A-91044CB717D9}"/>
              </a:ext>
            </a:extLst>
          </p:cNvPr>
          <p:cNvSpPr txBox="1"/>
          <p:nvPr/>
        </p:nvSpPr>
        <p:spPr>
          <a:xfrm>
            <a:off x="557464" y="2413337"/>
            <a:ext cx="1160125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 논문을 참고한 이유는 비교적 최근에 등재된 논문이고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최근에 근적외선 대역 부근을 이미지로 활용하는 연구는</a:t>
            </a:r>
            <a:br>
              <a:rPr kumimoji="1" lang="en-US" altLang="ko-KR" dirty="0"/>
            </a:br>
            <a:r>
              <a:rPr kumimoji="1" lang="ko-KR" altLang="en-US" dirty="0"/>
              <a:t>대부분 모든 파장대역을 활용하는 </a:t>
            </a:r>
            <a:r>
              <a:rPr kumimoji="1" lang="en-US" altLang="ko-KR" dirty="0"/>
              <a:t>HSI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활용하지만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회귀분석 알고리즘을 사용하여 특징 파장대역을 찾고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 부분의 데이터를 분석하기 때문에 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en-US" altLang="ko-KR" dirty="0"/>
              <a:t>SWIR</a:t>
            </a:r>
            <a:r>
              <a:rPr kumimoji="1" lang="ko-KR" altLang="en-US" dirty="0"/>
              <a:t>카메라에 렌즈필터를 사용하여 특정 파장대역만을 확인하는 실험환경에 적합하고 </a:t>
            </a:r>
            <a:br>
              <a:rPr kumimoji="1" lang="en-US" altLang="ko-KR" dirty="0"/>
            </a:br>
            <a:r>
              <a:rPr kumimoji="1" lang="ko-KR" altLang="en-US" dirty="0"/>
              <a:t>특징 파장만을 사용한 결과를 참고하기 위해서다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557464" y="5156021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Qiu, G.; Chen, B.; Lu, H.; Yue, X.; Deng, X.; Ouyang, H.; Li, B.; Wei, X. Nondestructively Determining Soluble Solids Content of Blueberries Using Reflection Hyperspectral Imaging Technique.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Agronomy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en" altLang="ko-KR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2024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2296. https://</a:t>
            </a:r>
            <a:r>
              <a:rPr lang="en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doi.org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/10.3390/agronomy14102296</a:t>
            </a:r>
            <a:endParaRPr lang="en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056916-8DD2-7A1F-3CF2-A05B6711C388}"/>
              </a:ext>
            </a:extLst>
          </p:cNvPr>
          <p:cNvSpPr txBox="1"/>
          <p:nvPr/>
        </p:nvSpPr>
        <p:spPr>
          <a:xfrm>
            <a:off x="604420" y="1234374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논문 선택 이유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8258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79EEE-8F69-4B89-C45A-91044CB717D9}"/>
              </a:ext>
            </a:extLst>
          </p:cNvPr>
          <p:cNvSpPr txBox="1"/>
          <p:nvPr/>
        </p:nvSpPr>
        <p:spPr>
          <a:xfrm>
            <a:off x="557464" y="1419040"/>
            <a:ext cx="1150411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논문 내용</a:t>
            </a:r>
            <a:r>
              <a:rPr kumimoji="1" lang="en-US" altLang="ko-KR" dirty="0"/>
              <a:t>:</a:t>
            </a:r>
          </a:p>
          <a:p>
            <a:br>
              <a:rPr kumimoji="1" lang="en-US" altLang="ko-KR" dirty="0"/>
            </a:br>
            <a:r>
              <a:rPr kumimoji="1" lang="ko-KR" altLang="en-US" dirty="0"/>
              <a:t>참고한 논문은 </a:t>
            </a:r>
            <a:r>
              <a:rPr kumimoji="1" lang="en-US" altLang="ko-KR" dirty="0"/>
              <a:t>Agronomy</a:t>
            </a:r>
            <a:r>
              <a:rPr kumimoji="1" lang="ko-KR" altLang="en-US" dirty="0" err="1"/>
              <a:t>에</a:t>
            </a:r>
            <a:r>
              <a:rPr kumimoji="1" lang="ko-KR" altLang="en-US" dirty="0"/>
              <a:t> </a:t>
            </a:r>
            <a:r>
              <a:rPr kumimoji="1" lang="en-US" altLang="ko-KR" dirty="0"/>
              <a:t>2024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에</a:t>
            </a:r>
            <a:r>
              <a:rPr kumimoji="1" lang="ko-KR" altLang="en-US" dirty="0"/>
              <a:t> 등재된 논문</a:t>
            </a:r>
            <a:br>
              <a:rPr kumimoji="1" lang="en-US" altLang="ko-KR" dirty="0"/>
            </a:br>
            <a:r>
              <a:rPr kumimoji="1" lang="ko-KR" altLang="en-US" dirty="0" err="1"/>
              <a:t>하이퍼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스펙트럴</a:t>
            </a:r>
            <a:r>
              <a:rPr kumimoji="1" lang="ko-KR" altLang="en-US" dirty="0"/>
              <a:t> 카메라를 </a:t>
            </a:r>
            <a:r>
              <a:rPr kumimoji="1" lang="en-US" altLang="ko-KR" dirty="0"/>
              <a:t>SSC(Soluble Solids Content,</a:t>
            </a:r>
            <a:r>
              <a:rPr kumimoji="1" lang="ko-KR" altLang="en-US" dirty="0"/>
              <a:t>가용성 </a:t>
            </a:r>
            <a:r>
              <a:rPr kumimoji="1" lang="ko-KR" altLang="en-US" dirty="0" err="1"/>
              <a:t>고형분</a:t>
            </a:r>
            <a:r>
              <a:rPr kumimoji="1" lang="ko-KR" altLang="en-US" dirty="0"/>
              <a:t> 성분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당</a:t>
            </a:r>
            <a:r>
              <a:rPr kumimoji="1" lang="en-US" altLang="ko-KR" dirty="0"/>
              <a:t>,</a:t>
            </a:r>
            <a:r>
              <a:rPr kumimoji="1" lang="ko-KR" altLang="en-US" dirty="0"/>
              <a:t> 염분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단백질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산 등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en-US" altLang="ko-KR" dirty="0"/>
              <a:t>900~1700nm</a:t>
            </a:r>
            <a:r>
              <a:rPr kumimoji="1" lang="ko-KR" altLang="en-US" dirty="0"/>
              <a:t>의 파장대역을 </a:t>
            </a:r>
            <a:r>
              <a:rPr kumimoji="1" lang="en-US" altLang="ko-KR" dirty="0"/>
              <a:t>512</a:t>
            </a:r>
            <a:r>
              <a:rPr kumimoji="1" lang="ko-KR" altLang="en-US" dirty="0"/>
              <a:t>개로 나누어서 데이터를 분석했다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블루베리 샘플의 </a:t>
            </a:r>
            <a:r>
              <a:rPr kumimoji="1" lang="ko-KR" altLang="en-US" dirty="0" err="1"/>
              <a:t>초분광</a:t>
            </a:r>
            <a:r>
              <a:rPr kumimoji="1" lang="ko-KR" altLang="en-US" dirty="0"/>
              <a:t> 이미지를 캡처한 후 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PAL-BX/ACID7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(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ATAGO Co., Ltd., Tokyo, Japan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)</a:t>
            </a:r>
            <a:r>
              <a:rPr lang="ko-KR" altLang="en-US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라는 당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/</a:t>
            </a:r>
            <a:r>
              <a:rPr lang="ko-KR" altLang="en-US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산도계를 </a:t>
            </a:r>
            <a:b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사용하여 센서로 얻은 수치와 카메라로 추정한 수치를 비교하였다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b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b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SPA(Successive Projections Algorithm), </a:t>
            </a:r>
            <a:r>
              <a:rPr lang="en-US" altLang="ko-KR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iPLS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(Interval PLS)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그리고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GA(Genetic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Algorithm)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의 세 가지 가변 선택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알고리즘을 통해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SSC</a:t>
            </a:r>
            <a:r>
              <a:rPr lang="ko-KR" altLang="en-US" dirty="0" err="1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를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결정하기 위한 중요 파장대역을 식별했다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557464" y="5156021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Qiu, G.; Chen, B.; Lu, H.; Yue, X.; Deng, X.; Ouyang, H.; Li, B.; Wei, X. Nondestructively Determining Soluble Solids Content of Blueberries Using Reflection Hyperspectral Imaging Technique.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Agronomy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en" altLang="ko-KR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2024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2296. https://</a:t>
            </a:r>
            <a:r>
              <a:rPr lang="en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doi.org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/10.3390/agronomy14102296</a:t>
            </a:r>
            <a:endParaRPr lang="en" altLang="ko-KR" dirty="0"/>
          </a:p>
        </p:txBody>
      </p:sp>
    </p:spTree>
    <p:extLst>
      <p:ext uri="{BB962C8B-B14F-4D97-AF65-F5344CB8AC3E}">
        <p14:creationId xmlns:p14="http://schemas.microsoft.com/office/powerpoint/2010/main" val="635606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1724D-A41D-D4D6-9404-A8DA6D5F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1E8F2-D7DA-47AE-9DAA-01B65DE22032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69" name="제목 5">
            <a:extLst>
              <a:ext uri="{FF2B5EF4-FFF2-40B4-BE49-F238E27FC236}">
                <a16:creationId xmlns:a16="http://schemas.microsoft.com/office/drawing/2014/main" id="{F6D14480-8B23-9A03-0FF8-D6C483E6290E}"/>
              </a:ext>
            </a:extLst>
          </p:cNvPr>
          <p:cNvSpPr txBox="1">
            <a:spLocks/>
          </p:cNvSpPr>
          <p:nvPr/>
        </p:nvSpPr>
        <p:spPr>
          <a:xfrm>
            <a:off x="604420" y="518160"/>
            <a:ext cx="9794387" cy="5315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+mj-cs"/>
              </a:defRPr>
            </a:lvl1pPr>
          </a:lstStyle>
          <a:p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5.</a:t>
            </a:r>
            <a:r>
              <a:rPr lang="ko-KR" altLang="en-US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en-US" altLang="ko-KR" sz="4400" dirty="0">
                <a:latin typeface="서울남산체 B" panose="02020503020101020101" pitchFamily="18" charset="-127"/>
                <a:ea typeface="서울남산체 B" panose="02020503020101020101" pitchFamily="18" charset="-127"/>
              </a:rPr>
              <a:t>Proposal</a:t>
            </a:r>
            <a:endParaRPr lang="en-US" altLang="ko-KR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7452-FDD2-46EF-5FEE-97568EACFB6A}"/>
              </a:ext>
            </a:extLst>
          </p:cNvPr>
          <p:cNvSpPr txBox="1"/>
          <p:nvPr/>
        </p:nvSpPr>
        <p:spPr>
          <a:xfrm>
            <a:off x="557464" y="5156021"/>
            <a:ext cx="11463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참고논문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Qiu, G.; Chen, B.; Lu, H.; Yue, X.; Deng, X.; Ouyang, H.; Li, B.; Wei, X. Nondestructively Determining Soluble Solids Content of Blueberries Using Reflection Hyperspectral Imaging Technique.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Agronomy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</a:t>
            </a:r>
            <a:r>
              <a:rPr lang="en" altLang="ko-KR" b="1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2024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14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2296. https://</a:t>
            </a:r>
            <a:r>
              <a:rPr lang="en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doi.org</a:t>
            </a:r>
            <a:r>
              <a:rPr lang="en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/10.3390/agronomy14102296</a:t>
            </a:r>
            <a:endParaRPr lang="en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A6ABF9-62B0-F563-B3FB-382DE2D82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128" y="1081194"/>
            <a:ext cx="4852008" cy="2021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245DF4-E083-F850-F5B1-DE16D6602CBE}"/>
              </a:ext>
            </a:extLst>
          </p:cNvPr>
          <p:cNvSpPr txBox="1"/>
          <p:nvPr/>
        </p:nvSpPr>
        <p:spPr>
          <a:xfrm>
            <a:off x="557464" y="1407330"/>
            <a:ext cx="610054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/>
              <a:t>논문 내용</a:t>
            </a:r>
            <a:r>
              <a:rPr kumimoji="1" lang="en-US" altLang="ko-KR" dirty="0"/>
              <a:t>:</a:t>
            </a:r>
          </a:p>
          <a:p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1000~1250nm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파장대역과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1400~1500nm 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파장대역에서 모든 데이터 샘플이 흡수 피크가 관찰 되는 것을 확인 </a:t>
            </a:r>
            <a:b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</a:b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할 수 있었다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044196-2432-6653-8CB0-4110E77AF033}"/>
              </a:ext>
            </a:extLst>
          </p:cNvPr>
          <p:cNvSpPr txBox="1"/>
          <p:nvPr/>
        </p:nvSpPr>
        <p:spPr>
          <a:xfrm>
            <a:off x="557464" y="2843553"/>
            <a:ext cx="61005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그중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1000~1150nm,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1150~1400nm,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1400~1500nm 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파장대역에서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0.9 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보다 높은 상관 계수를 보이고 이를 특징 파장으로 잡고 연구를 진행했다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96D7225-06F0-7562-082E-C0F88B8F1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5949" y="3130277"/>
            <a:ext cx="2901723" cy="22750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3A0780-F39F-2DC6-4C18-8AAEA13B13F8}"/>
              </a:ext>
            </a:extLst>
          </p:cNvPr>
          <p:cNvSpPr txBox="1"/>
          <p:nvPr/>
        </p:nvSpPr>
        <p:spPr>
          <a:xfrm>
            <a:off x="604420" y="3766883"/>
            <a:ext cx="61005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그래서 각각의 알고리즘을 적용한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feature wave band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 모델의 예측 결과가 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full wave band</a:t>
            </a:r>
            <a:r>
              <a:rPr lang="ko-KR" altLang="en-US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모델의 출력처럼 강력하게 수행될 수 있음을 나타냈다</a:t>
            </a:r>
            <a:r>
              <a:rPr lang="en-US" altLang="ko-KR" dirty="0">
                <a:solidFill>
                  <a:srgbClr val="2222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4755668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  <a:latin typeface="현대하모니 M" panose="02020603020101020101" pitchFamily="18" charset="-127"/>
            <a:ea typeface="현대하모니 M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rgbClr val="FF0000"/>
          </a:solidFill>
          <a:tailEnd type="triangle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538BB8941200D4E902B4D828790891B" ma:contentTypeVersion="12" ma:contentTypeDescription="새 문서를 만듭니다." ma:contentTypeScope="" ma:versionID="fa71613df8adc5f8996c2ed20275be40">
  <xsd:schema xmlns:xsd="http://www.w3.org/2001/XMLSchema" xmlns:xs="http://www.w3.org/2001/XMLSchema" xmlns:p="http://schemas.microsoft.com/office/2006/metadata/properties" xmlns:ns2="c39ceb0c-52fd-4554-8d57-78f246d84e7d" xmlns:ns3="d04c35c8-cd0f-480f-8faf-ffdc07f61882" targetNamespace="http://schemas.microsoft.com/office/2006/metadata/properties" ma:root="true" ma:fieldsID="f446d0bea7f12681862951b0079964e0" ns2:_="" ns3:_="">
    <xsd:import namespace="c39ceb0c-52fd-4554-8d57-78f246d84e7d"/>
    <xsd:import namespace="d04c35c8-cd0f-480f-8faf-ffdc07f618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ceb0c-52fd-4554-8d57-78f246d84e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ac8a2166-609b-46cc-bb79-1f8badf8bf2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4c35c8-cd0f-480f-8faf-ffdc07f61882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92c46cad-c814-4e3a-bb0c-bf80d9070fb2}" ma:internalName="TaxCatchAll" ma:showField="CatchAllData" ma:web="d04c35c8-cd0f-480f-8faf-ffdc07f6188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0F1D1F9-FA85-41E0-98C6-1A24A33EDF0D}">
  <ds:schemaRefs>
    <ds:schemaRef ds:uri="c39ceb0c-52fd-4554-8d57-78f246d84e7d"/>
    <ds:schemaRef ds:uri="d04c35c8-cd0f-480f-8faf-ffdc07f6188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6B7687-7397-4BD8-BD80-83A193C30A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5372</TotalTime>
  <Words>1458</Words>
  <Application>Microsoft Macintosh PowerPoint</Application>
  <PresentationFormat>와이드스크린</PresentationFormat>
  <Paragraphs>100</Paragraphs>
  <Slides>17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NanumGothic</vt:lpstr>
      <vt:lpstr>맑은 고딕</vt:lpstr>
      <vt:lpstr>서울남산체 B</vt:lpstr>
      <vt:lpstr>서울남산체 EB</vt:lpstr>
      <vt:lpstr>현대하모니 M</vt:lpstr>
      <vt:lpstr>Arial</vt:lpstr>
      <vt:lpstr>Calibri</vt:lpstr>
      <vt:lpstr>Cambria Math</vt:lpstr>
      <vt:lpstr>Wingdings 2</vt:lpstr>
      <vt:lpstr>HDOfficeLightV0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이찬근</dc:creator>
  <cp:lastModifiedBy>찬근 이</cp:lastModifiedBy>
  <cp:revision>69</cp:revision>
  <dcterms:created xsi:type="dcterms:W3CDTF">2023-03-31T12:05:11Z</dcterms:created>
  <dcterms:modified xsi:type="dcterms:W3CDTF">2025-04-04T08:11:28Z</dcterms:modified>
</cp:coreProperties>
</file>

<file path=docProps/thumbnail.jpeg>
</file>